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2.xml" ContentType="application/vnd.openxmlformats-officedocument.drawingml.chartshapes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49" r:id="rId2"/>
    <p:sldId id="350" r:id="rId3"/>
    <p:sldId id="353" r:id="rId4"/>
    <p:sldId id="362" r:id="rId5"/>
    <p:sldId id="355" r:id="rId6"/>
    <p:sldId id="363" r:id="rId7"/>
    <p:sldId id="361" r:id="rId8"/>
  </p:sldIdLst>
  <p:sldSz cx="12192000" cy="6858000"/>
  <p:notesSz cx="6797675" cy="992822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озділ за промовчанням" id="{0F2569FD-B936-4297-A205-F47359BFA20D}">
          <p14:sldIdLst/>
        </p14:section>
        <p14:section name="Розділ без заголовка" id="{7CFE35C9-467A-4907-B815-6060196FBA18}">
          <p14:sldIdLst>
            <p14:sldId id="349"/>
            <p14:sldId id="350"/>
            <p14:sldId id="353"/>
            <p14:sldId id="362"/>
            <p14:sldId id="355"/>
            <p14:sldId id="363"/>
            <p14:sldId id="361"/>
          </p14:sldIdLst>
        </p14:section>
        <p14:section name="Розділ без заголовка" id="{5AECE445-4ED2-4CE1-8726-8C9E32514211}">
          <p14:sldIdLst/>
        </p14:section>
        <p14:section name="Розділ без заголовка" id="{D88F2438-0751-4670-8F75-39420318C3F9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-tmr" initials="u" lastIdx="2" clrIdx="0">
    <p:extLst>
      <p:ext uri="{19B8F6BF-5375-455C-9EA6-DF929625EA0E}">
        <p15:presenceInfo xmlns:p15="http://schemas.microsoft.com/office/powerpoint/2012/main" userId="user-tm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44A"/>
    <a:srgbClr val="EAEAEA"/>
    <a:srgbClr val="FFFFFF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ітлий стиль 3 –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ітли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Помірний стиль 3 –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Світлий стиль 1 –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ітлий стиль 1 –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Помірний стиль 4 –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23" autoAdjust="0"/>
    <p:restoredTop sz="83314" autoAdjust="0"/>
  </p:normalViewPr>
  <p:slideViewPr>
    <p:cSldViewPr snapToGrid="0">
      <p:cViewPr varScale="1">
        <p:scale>
          <a:sx n="86" d="100"/>
          <a:sy n="86" d="100"/>
        </p:scale>
        <p:origin x="47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Стовпець1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8AA-4A26-A1D6-218E2389FF15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8AA-4A26-A1D6-218E2389FF15}"/>
              </c:ext>
            </c:extLst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8AA-4A26-A1D6-218E2389FF15}"/>
              </c:ext>
            </c:extLst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F57-477B-9149-861B13D8577F}"/>
              </c:ext>
            </c:extLst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8-AB67-47E3-8699-AE3BFB904D04}"/>
              </c:ext>
            </c:extLst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8AA-4A26-A1D6-218E2389FF15}"/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8AA-4A26-A1D6-218E2389FF15}"/>
                </c:ext>
              </c:extLst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8AA-4A26-A1D6-218E2389FF15}"/>
                </c:ext>
              </c:extLst>
            </c:dLbl>
            <c:dLbl>
              <c:idx val="3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7-3F57-477B-9149-861B13D8577F}"/>
                </c:ext>
              </c:extLst>
            </c:dLbl>
            <c:dLbl>
              <c:idx val="4"/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CB2D3E"/>
                  </a:solidFill>
                  <a:round/>
                </a:ln>
                <a:effectLst>
                  <a:outerShdw blurRad="50800" dist="38100" dir="2700000" algn="tl" rotWithShape="0">
                    <a:srgbClr val="CB2D3E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B67-47E3-8699-AE3BFB904D04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CB2D3E"/>
                </a:solidFill>
                <a:round/>
              </a:ln>
              <a:effectLst>
                <a:outerShdw blurRad="50800" dist="38100" dir="2700000" algn="tl" rotWithShape="0">
                  <a:srgbClr val="CB2D3E">
                    <a:lumMod val="75000"/>
                    <a:alpha val="40000"/>
                  </a:srgb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Аркуш1!$A$2:$A$6</c:f>
              <c:strCache>
                <c:ptCount val="5"/>
                <c:pt idx="0">
                  <c:v>Збирання, перевезення та видалення побутових відходів</c:v>
                </c:pt>
                <c:pt idx="1">
                  <c:v>Надання послуг по благоустрою міста</c:v>
                </c:pt>
                <c:pt idx="2">
                  <c:v>Реалізація вторинної вировини</c:v>
                </c:pt>
                <c:pt idx="3">
                  <c:v>Фінансова підтримка</c:v>
                </c:pt>
                <c:pt idx="4">
                  <c:v>Дохід від безоплатно переданих ОЗ</c:v>
                </c:pt>
              </c:strCache>
            </c:strRef>
          </c:cat>
          <c:val>
            <c:numRef>
              <c:f>Аркуш1!$B$2:$B$6</c:f>
              <c:numCache>
                <c:formatCode>General</c:formatCode>
                <c:ptCount val="5"/>
                <c:pt idx="0">
                  <c:v>8350.7999999999993</c:v>
                </c:pt>
                <c:pt idx="1">
                  <c:v>1732.5</c:v>
                </c:pt>
                <c:pt idx="2">
                  <c:v>50</c:v>
                </c:pt>
                <c:pt idx="3">
                  <c:v>270</c:v>
                </c:pt>
                <c:pt idx="4">
                  <c:v>1780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AA-4A26-A1D6-218E2389FF1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solidFill>
            <a:schemeClr val="bg1"/>
          </a:solidFill>
        </a:ln>
        <a:effectLst/>
      </c:spPr>
    </c:plotArea>
    <c:legend>
      <c:legendPos val="r"/>
      <c:layout>
        <c:manualLayout>
          <c:xMode val="edge"/>
          <c:yMode val="edge"/>
          <c:x val="0.98374756852748535"/>
          <c:y val="0.66718534467599544"/>
          <c:w val="9.0841294781603254E-3"/>
          <c:h val="1.05397663995123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>
        <a:lumMod val="85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r>
              <a:rPr lang="ru-RU" sz="2800" dirty="0">
                <a:solidFill>
                  <a:schemeClr val="accent1"/>
                </a:solidFill>
              </a:rPr>
              <a:t>Доходи по ДП «Екосервіс» за 2024 </a:t>
            </a:r>
            <a:r>
              <a:rPr lang="ru-RU" sz="2800" baseline="0" dirty="0">
                <a:solidFill>
                  <a:schemeClr val="accent1"/>
                </a:solidFill>
              </a:rPr>
              <a:t> та план на </a:t>
            </a:r>
            <a:r>
              <a:rPr lang="ru-RU" sz="2800" dirty="0">
                <a:solidFill>
                  <a:schemeClr val="accent1"/>
                </a:solidFill>
              </a:rPr>
              <a:t>2025 </a:t>
            </a:r>
            <a:r>
              <a:rPr lang="ru-RU" sz="2800" dirty="0" err="1">
                <a:solidFill>
                  <a:schemeClr val="accent1"/>
                </a:solidFill>
              </a:rPr>
              <a:t>рік</a:t>
            </a:r>
            <a:endParaRPr lang="ru-RU" sz="2800" dirty="0">
              <a:solidFill>
                <a:schemeClr val="accent1"/>
              </a:solidFill>
            </a:endParaRPr>
          </a:p>
        </c:rich>
      </c:tx>
      <c:layout>
        <c:manualLayout>
          <c:xMode val="edge"/>
          <c:yMode val="edge"/>
          <c:x val="0.12111443636108256"/>
          <c:y val="2.39918314425860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accent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0763496015750408E-2"/>
          <c:y val="0.10515490631378734"/>
          <c:w val="0.92621580936399595"/>
          <c:h val="0.668544032724606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Збирання,перевезення та видалення побутових відходів</c:v>
                </c:pt>
                <c:pt idx="1">
                  <c:v>Надання послуг по благоустрою МТГ</c:v>
                </c:pt>
                <c:pt idx="2">
                  <c:v>Реалізація вторинної сировини</c:v>
                </c:pt>
                <c:pt idx="3">
                  <c:v>Фінансова підтримка</c:v>
                </c:pt>
                <c:pt idx="4">
                  <c:v>Дохід від безоплатно переданих ОЗ (амортизація)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6736.1</c:v>
                </c:pt>
                <c:pt idx="1">
                  <c:v>1127.7</c:v>
                </c:pt>
                <c:pt idx="2">
                  <c:v>40.799999999999997</c:v>
                </c:pt>
                <c:pt idx="3">
                  <c:v>565</c:v>
                </c:pt>
                <c:pt idx="4">
                  <c:v>1797.8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2-49D5-B2E6-465A1017621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1"/>
              <c:layout>
                <c:manualLayout>
                  <c:x val="1.4321296020906836E-2"/>
                  <c:y val="-2.115526045540523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BA-4697-84F6-749561F14C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Збирання,перевезення та видалення побутових відходів</c:v>
                </c:pt>
                <c:pt idx="1">
                  <c:v>Надання послуг по благоустрою МТГ</c:v>
                </c:pt>
                <c:pt idx="2">
                  <c:v>Реалізація вторинної сировини</c:v>
                </c:pt>
                <c:pt idx="3">
                  <c:v>Фінансова підтримка</c:v>
                </c:pt>
                <c:pt idx="4">
                  <c:v>Дохід від безоплатно переданих ОЗ (амортизація)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8350.7999999999993</c:v>
                </c:pt>
                <c:pt idx="1">
                  <c:v>1732.5</c:v>
                </c:pt>
                <c:pt idx="2">
                  <c:v>50</c:v>
                </c:pt>
                <c:pt idx="3">
                  <c:v>270</c:v>
                </c:pt>
                <c:pt idx="4">
                  <c:v>1780.1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A2-49D5-B2E6-465A101762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999690975"/>
        <c:axId val="1026341151"/>
      </c:barChart>
      <c:catAx>
        <c:axId val="9996909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6341151"/>
        <c:crosses val="autoZero"/>
        <c:auto val="1"/>
        <c:lblAlgn val="ctr"/>
        <c:lblOffset val="100"/>
        <c:noMultiLvlLbl val="0"/>
      </c:catAx>
      <c:valAx>
        <c:axId val="10263411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99690975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solidFill>
          <a:schemeClr val="bg2"/>
        </a:solidFill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ru-RU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Стовпець1</c:v>
                </c:pt>
              </c:strCache>
            </c:strRef>
          </c:tx>
          <c:explosion val="12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3BF7-4681-A86D-4B7BB606281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3BF7-4681-A86D-4B7BB606281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3BF7-4681-A86D-4B7BB6062813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D205-4CC6-B151-3B4F55DCE270}"/>
              </c:ext>
            </c:extLst>
          </c:dPt>
          <c:dPt>
            <c:idx val="4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D205-4CC6-B151-3B4F55DCE270}"/>
              </c:ext>
            </c:extLst>
          </c:dPt>
          <c:dPt>
            <c:idx val="5"/>
            <c:bubble3D val="0"/>
            <c:spPr>
              <a:solidFill>
                <a:srgbClr val="FFFF00"/>
              </a:solidFill>
              <a:ln>
                <a:solidFill>
                  <a:srgbClr val="FFFF00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>
                <a:contourClr>
                  <a:srgbClr val="FFFF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205-4CC6-B151-3B4F55DCE270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D-D205-4CC6-B151-3B4F55DCE270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F-4F70-4C33-BD44-DD0A2C0A897C}"/>
              </c:ext>
            </c:extLst>
          </c:dPt>
          <c:dLbls>
            <c:dLbl>
              <c:idx val="6"/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205-4CC6-B151-3B4F55DCE270}"/>
                </c:ext>
              </c:extLst>
            </c:dLbl>
            <c:spPr>
              <a:solidFill>
                <a:prstClr val="white"/>
              </a:solidFill>
              <a:ln>
                <a:noFill/>
              </a:ln>
              <a:effectLst>
                <a:outerShdw blurRad="50800" dist="50800" dir="5400000" algn="ctr" rotWithShape="0">
                  <a:schemeClr val="accent4"/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 </c:separator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ellipse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Аркуш1!$A$2:$A$9</c:f>
              <c:strCache>
                <c:ptCount val="8"/>
                <c:pt idx="0">
                  <c:v>Пально-мастильні матеріали</c:v>
                </c:pt>
                <c:pt idx="1">
                  <c:v>Запасні частини та матеріали</c:v>
                </c:pt>
                <c:pt idx="2">
                  <c:v>Оплата праці з нарахуванням</c:v>
                </c:pt>
                <c:pt idx="3">
                  <c:v>Послуги сторонніх організацій</c:v>
                </c:pt>
                <c:pt idx="4">
                  <c:v>Амортизація ОЗ</c:v>
                </c:pt>
                <c:pt idx="5">
                  <c:v>Інші витрати</c:v>
                </c:pt>
                <c:pt idx="6">
                  <c:v>Адміністративні витрати</c:v>
                </c:pt>
                <c:pt idx="7">
                  <c:v>Витрати на збут</c:v>
                </c:pt>
              </c:strCache>
            </c:strRef>
          </c:cat>
          <c:val>
            <c:numRef>
              <c:f>Аркуш1!$B$2:$B$9</c:f>
              <c:numCache>
                <c:formatCode>General</c:formatCode>
                <c:ptCount val="8"/>
                <c:pt idx="0">
                  <c:v>2744</c:v>
                </c:pt>
                <c:pt idx="1">
                  <c:v>928</c:v>
                </c:pt>
                <c:pt idx="2">
                  <c:v>3329</c:v>
                </c:pt>
                <c:pt idx="3">
                  <c:v>922</c:v>
                </c:pt>
                <c:pt idx="4">
                  <c:v>1724</c:v>
                </c:pt>
                <c:pt idx="5">
                  <c:v>310</c:v>
                </c:pt>
                <c:pt idx="6">
                  <c:v>1671</c:v>
                </c:pt>
                <c:pt idx="7">
                  <c:v>395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BF7-4681-A86D-4B7BB6062813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2800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r>
              <a:rPr lang="ru-RU" sz="2800" dirty="0">
                <a:solidFill>
                  <a:schemeClr val="tx1"/>
                </a:solidFill>
              </a:rPr>
              <a:t>Структура</a:t>
            </a:r>
            <a:r>
              <a:rPr lang="ru-RU" sz="2800" baseline="0" dirty="0">
                <a:solidFill>
                  <a:schemeClr val="tx1"/>
                </a:solidFill>
              </a:rPr>
              <a:t> </a:t>
            </a:r>
            <a:r>
              <a:rPr lang="ru-RU" sz="2800" baseline="0" dirty="0" err="1">
                <a:solidFill>
                  <a:schemeClr val="tx1"/>
                </a:solidFill>
              </a:rPr>
              <a:t>витрат</a:t>
            </a:r>
            <a:r>
              <a:rPr lang="ru-RU" sz="2800" baseline="0" dirty="0">
                <a:solidFill>
                  <a:schemeClr val="tx1"/>
                </a:solidFill>
              </a:rPr>
              <a:t> за 2024 та план на </a:t>
            </a:r>
            <a:r>
              <a:rPr lang="ru-RU" sz="2800" dirty="0">
                <a:solidFill>
                  <a:schemeClr val="tx1"/>
                </a:solidFill>
              </a:rPr>
              <a:t>2025 </a:t>
            </a:r>
            <a:r>
              <a:rPr lang="ru-RU" sz="2800" dirty="0" err="1">
                <a:solidFill>
                  <a:schemeClr val="tx1"/>
                </a:solidFill>
              </a:rPr>
              <a:t>рік</a:t>
            </a:r>
            <a:endParaRPr lang="ru-RU" sz="28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9333178059502332"/>
          <c:y val="3.5987747163879008E-2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2800" b="1" i="0" u="none" strike="noStrike" kern="1200" baseline="0">
              <a:solidFill>
                <a:schemeClr val="accent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162980863998783E-2"/>
          <c:y val="0.11115286417443382"/>
          <c:w val="0.92621580936399595"/>
          <c:h val="0.668544032724606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Пально-мастильні матеріали</c:v>
                </c:pt>
                <c:pt idx="1">
                  <c:v>Запасні частини та матеріали</c:v>
                </c:pt>
                <c:pt idx="2">
                  <c:v>Оплата праці з нарахуваннями</c:v>
                </c:pt>
                <c:pt idx="3">
                  <c:v>Послуги сторонніх організацій</c:v>
                </c:pt>
                <c:pt idx="4">
                  <c:v>Амортизація ОЗ</c:v>
                </c:pt>
                <c:pt idx="5">
                  <c:v>Інші витрати</c:v>
                </c:pt>
                <c:pt idx="6">
                  <c:v>Адміністративні витрати</c:v>
                </c:pt>
                <c:pt idx="7">
                  <c:v>Витрати на збут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2095</c:v>
                </c:pt>
                <c:pt idx="1">
                  <c:v>1708</c:v>
                </c:pt>
                <c:pt idx="2">
                  <c:v>2589</c:v>
                </c:pt>
                <c:pt idx="3">
                  <c:v>719</c:v>
                </c:pt>
                <c:pt idx="4">
                  <c:v>1146</c:v>
                </c:pt>
                <c:pt idx="5">
                  <c:v>109</c:v>
                </c:pt>
                <c:pt idx="6">
                  <c:v>1654</c:v>
                </c:pt>
                <c:pt idx="7">
                  <c:v>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2-49D5-B2E6-465A1017621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1"/>
              <c:layout>
                <c:manualLayout>
                  <c:x val="1.4321296020906836E-2"/>
                  <c:y val="-2.115526045540523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BA-4697-84F6-749561F14C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Пально-мастильні матеріали</c:v>
                </c:pt>
                <c:pt idx="1">
                  <c:v>Запасні частини та матеріали</c:v>
                </c:pt>
                <c:pt idx="2">
                  <c:v>Оплата праці з нарахуваннями</c:v>
                </c:pt>
                <c:pt idx="3">
                  <c:v>Послуги сторонніх організацій</c:v>
                </c:pt>
                <c:pt idx="4">
                  <c:v>Амортизація ОЗ</c:v>
                </c:pt>
                <c:pt idx="5">
                  <c:v>Інші витрати</c:v>
                </c:pt>
                <c:pt idx="6">
                  <c:v>Адміністративні витрати</c:v>
                </c:pt>
                <c:pt idx="7">
                  <c:v>Витрати на збут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2744</c:v>
                </c:pt>
                <c:pt idx="1">
                  <c:v>928</c:v>
                </c:pt>
                <c:pt idx="2">
                  <c:v>3329</c:v>
                </c:pt>
                <c:pt idx="3">
                  <c:v>922</c:v>
                </c:pt>
                <c:pt idx="4">
                  <c:v>1724</c:v>
                </c:pt>
                <c:pt idx="5">
                  <c:v>310</c:v>
                </c:pt>
                <c:pt idx="6">
                  <c:v>1671</c:v>
                </c:pt>
                <c:pt idx="7">
                  <c:v>395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A2-49D5-B2E6-465A101762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999690975"/>
        <c:axId val="1026341151"/>
      </c:barChart>
      <c:catAx>
        <c:axId val="9996909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6341151"/>
        <c:crosses val="autoZero"/>
        <c:auto val="1"/>
        <c:lblAlgn val="ctr"/>
        <c:lblOffset val="100"/>
        <c:noMultiLvlLbl val="0"/>
      </c:catAx>
      <c:valAx>
        <c:axId val="1026341151"/>
        <c:scaling>
          <c:orientation val="minMax"/>
          <c:max val="4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99690975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12-18T16:09:15.329" idx="2">
    <p:pos x="7595" y="159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5D41A4-8205-4082-BE5A-3A522B998947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uk-UA"/>
        </a:p>
      </dgm:t>
    </dgm:pt>
    <dgm:pt modelId="{B2328513-A108-4BFF-A04B-27DBABA4E572}">
      <dgm:prSet phldrT="[Текст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uk-UA" sz="2400" b="1" dirty="0">
              <a:latin typeface="XM" panose="00000503030000020002" pitchFamily="50" charset="0"/>
            </a:rPr>
            <a:t>Забезпечення беззбиткової роботи підприємства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uk-UA" sz="2400" b="1" dirty="0">
              <a:latin typeface="XM" panose="00000503030000020002" pitchFamily="50" charset="0"/>
            </a:rPr>
            <a:t>Плануємо спрацювати з прибутком  в сумі 160,0 </a:t>
          </a:r>
          <a:r>
            <a:rPr lang="uk-UA" sz="2400" b="1" dirty="0" err="1">
              <a:latin typeface="XM" panose="00000503030000020002" pitchFamily="50" charset="0"/>
            </a:rPr>
            <a:t>тис.грн</a:t>
          </a:r>
          <a:r>
            <a:rPr lang="uk-UA" sz="2400" b="1" dirty="0">
              <a:latin typeface="XM" panose="00000503030000020002" pitchFamily="50" charset="0"/>
            </a:rPr>
            <a:t>.</a:t>
          </a:r>
        </a:p>
      </dgm:t>
    </dgm:pt>
    <dgm:pt modelId="{5A199F2D-7FCA-4F9E-BC86-C83FBD19F746}" type="parTrans" cxnId="{86075DB0-5724-4B96-B6CC-D3BD8D7509AF}">
      <dgm:prSet/>
      <dgm:spPr/>
      <dgm:t>
        <a:bodyPr/>
        <a:lstStyle/>
        <a:p>
          <a:endParaRPr lang="uk-UA"/>
        </a:p>
      </dgm:t>
    </dgm:pt>
    <dgm:pt modelId="{DD1F2575-0A5D-42B4-A256-84416D90D2D7}" type="sibTrans" cxnId="{86075DB0-5724-4B96-B6CC-D3BD8D7509AF}">
      <dgm:prSet/>
      <dgm:spPr/>
      <dgm:t>
        <a:bodyPr/>
        <a:lstStyle/>
        <a:p>
          <a:endParaRPr lang="uk-UA"/>
        </a:p>
      </dgm:t>
    </dgm:pt>
    <dgm:pt modelId="{C1DB5669-B7F1-4773-9F83-93C85D79EC57}">
      <dgm:prSet phldrT="[Текст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uk-UA" sz="2400" b="1" dirty="0">
              <a:latin typeface="XM" panose="00000503030000020002" pitchFamily="50" charset="0"/>
            </a:rPr>
            <a:t>Плануємо запровадити збирання, перевезення та видалення побутових відходів по Солдатському </a:t>
          </a:r>
          <a:r>
            <a:rPr lang="uk-UA" sz="2400" b="1" dirty="0" err="1">
              <a:latin typeface="XM" panose="00000503030000020002" pitchFamily="50" charset="0"/>
            </a:rPr>
            <a:t>старостинському</a:t>
          </a:r>
          <a:r>
            <a:rPr lang="uk-UA" sz="2400" b="1" dirty="0">
              <a:latin typeface="XM" panose="00000503030000020002" pitchFamily="50" charset="0"/>
            </a:rPr>
            <a:t> округу та постійно проводити інвентаризацію щодо кількості споживачів проживаючих за адресами по діючим договорам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uk-UA" sz="2400" b="1" dirty="0">
              <a:latin typeface="XM" panose="00000503030000020002" pitchFamily="50" charset="0"/>
            </a:rPr>
            <a:t>(плануємо збільшити на  183 абонента)</a:t>
          </a:r>
        </a:p>
      </dgm:t>
    </dgm:pt>
    <dgm:pt modelId="{76D43357-8EC9-4929-8B4B-7A09FDF91C19}" type="parTrans" cxnId="{FEDAE08E-3044-4DFC-BEC9-BE200651F8C5}">
      <dgm:prSet/>
      <dgm:spPr/>
      <dgm:t>
        <a:bodyPr/>
        <a:lstStyle/>
        <a:p>
          <a:endParaRPr lang="uk-UA"/>
        </a:p>
      </dgm:t>
    </dgm:pt>
    <dgm:pt modelId="{51B446CC-4A2A-4ED1-8B6D-C38953C8FCFC}" type="sibTrans" cxnId="{FEDAE08E-3044-4DFC-BEC9-BE200651F8C5}">
      <dgm:prSet/>
      <dgm:spPr/>
      <dgm:t>
        <a:bodyPr/>
        <a:lstStyle/>
        <a:p>
          <a:endParaRPr lang="uk-UA"/>
        </a:p>
      </dgm:t>
    </dgm:pt>
    <dgm:pt modelId="{A3672C6D-7289-4602-92F2-FC016232A357}">
      <dgm:prSet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uk-UA" sz="2400" b="1" dirty="0">
              <a:latin typeface="XM" panose="00000503030000020002" pitchFamily="50" charset="0"/>
            </a:rPr>
            <a:t>Збільшення обсягів робіт по благоустрою міста та сіл в межах громади  за рахунок отриманого самохідного грейдера на колісному ходу (</a:t>
          </a:r>
          <a:r>
            <a:rPr lang="uk-UA" sz="2400" b="1" dirty="0" err="1">
              <a:latin typeface="XM" panose="00000503030000020002" pitchFamily="50" charset="0"/>
            </a:rPr>
            <a:t>грейдування</a:t>
          </a:r>
          <a:r>
            <a:rPr lang="uk-UA" sz="2400" b="1" dirty="0">
              <a:latin typeface="XM" panose="00000503030000020002" pitchFamily="50" charset="0"/>
            </a:rPr>
            <a:t> доріг, розгортання щебня, чищення снігу)</a:t>
          </a:r>
          <a:r>
            <a:rPr lang="en-US" sz="2400" b="1" dirty="0">
              <a:latin typeface="XM" panose="00000503030000020002" pitchFamily="50" charset="0"/>
            </a:rPr>
            <a:t> </a:t>
          </a:r>
          <a:endParaRPr lang="uk-UA" sz="2400" b="1" dirty="0">
            <a:latin typeface="XM" panose="00000503030000020002" pitchFamily="50" charset="0"/>
          </a:endParaRPr>
        </a:p>
      </dgm:t>
    </dgm:pt>
    <dgm:pt modelId="{B7085B26-053A-4743-A71B-6931A0972BDC}" type="parTrans" cxnId="{974E4164-2CDE-47B8-83D3-70536143DD3F}">
      <dgm:prSet/>
      <dgm:spPr/>
      <dgm:t>
        <a:bodyPr/>
        <a:lstStyle/>
        <a:p>
          <a:endParaRPr lang="uk-UA"/>
        </a:p>
      </dgm:t>
    </dgm:pt>
    <dgm:pt modelId="{8965EE0A-0DDE-4728-BF34-4404923E525E}" type="sibTrans" cxnId="{974E4164-2CDE-47B8-83D3-70536143DD3F}">
      <dgm:prSet/>
      <dgm:spPr/>
      <dgm:t>
        <a:bodyPr/>
        <a:lstStyle/>
        <a:p>
          <a:endParaRPr lang="uk-UA"/>
        </a:p>
      </dgm:t>
    </dgm:pt>
    <dgm:pt modelId="{5A0EA02D-90A9-4D23-A59D-AC8971CA129F}" type="pres">
      <dgm:prSet presAssocID="{2F5D41A4-8205-4082-BE5A-3A522B998947}" presName="linear" presStyleCnt="0">
        <dgm:presLayoutVars>
          <dgm:dir/>
          <dgm:animLvl val="lvl"/>
          <dgm:resizeHandles val="exact"/>
        </dgm:presLayoutVars>
      </dgm:prSet>
      <dgm:spPr/>
    </dgm:pt>
    <dgm:pt modelId="{DA527FA8-2E8C-4483-9C9C-052B1C988870}" type="pres">
      <dgm:prSet presAssocID="{B2328513-A108-4BFF-A04B-27DBABA4E572}" presName="parentLin" presStyleCnt="0"/>
      <dgm:spPr/>
    </dgm:pt>
    <dgm:pt modelId="{47A6A88B-E3B5-4330-9990-D0BBD82D9C42}" type="pres">
      <dgm:prSet presAssocID="{B2328513-A108-4BFF-A04B-27DBABA4E572}" presName="parentLeftMargin" presStyleLbl="node1" presStyleIdx="0" presStyleCnt="3"/>
      <dgm:spPr/>
    </dgm:pt>
    <dgm:pt modelId="{5111ED89-5CEF-4E94-B115-36393DA8F84A}" type="pres">
      <dgm:prSet presAssocID="{B2328513-A108-4BFF-A04B-27DBABA4E572}" presName="parentText" presStyleLbl="node1" presStyleIdx="0" presStyleCnt="3" custScaleX="130226" custScaleY="138776" custLinFactNeighborX="37932" custLinFactNeighborY="14159">
        <dgm:presLayoutVars>
          <dgm:chMax val="0"/>
          <dgm:bulletEnabled val="1"/>
        </dgm:presLayoutVars>
      </dgm:prSet>
      <dgm:spPr/>
    </dgm:pt>
    <dgm:pt modelId="{75FA3912-265F-4B1F-8ECA-C1599ACDDC1C}" type="pres">
      <dgm:prSet presAssocID="{B2328513-A108-4BFF-A04B-27DBABA4E572}" presName="negativeSpace" presStyleCnt="0"/>
      <dgm:spPr/>
    </dgm:pt>
    <dgm:pt modelId="{ADC6794B-FF04-4317-80BA-BF8939747345}" type="pres">
      <dgm:prSet presAssocID="{B2328513-A108-4BFF-A04B-27DBABA4E572}" presName="childText" presStyleLbl="conFgAcc1" presStyleIdx="0" presStyleCnt="3">
        <dgm:presLayoutVars>
          <dgm:bulletEnabled val="1"/>
        </dgm:presLayoutVars>
      </dgm:prSet>
      <dgm:spPr/>
    </dgm:pt>
    <dgm:pt modelId="{1505242B-B303-47AD-B5B0-DA0C0879C060}" type="pres">
      <dgm:prSet presAssocID="{DD1F2575-0A5D-42B4-A256-84416D90D2D7}" presName="spaceBetweenRectangles" presStyleCnt="0"/>
      <dgm:spPr/>
    </dgm:pt>
    <dgm:pt modelId="{E73BCE70-FF53-4DF0-9F22-EB3BE52DFA8A}" type="pres">
      <dgm:prSet presAssocID="{C1DB5669-B7F1-4773-9F83-93C85D79EC57}" presName="parentLin" presStyleCnt="0"/>
      <dgm:spPr/>
    </dgm:pt>
    <dgm:pt modelId="{EF0B6142-5E5D-477E-9BE4-9425D043199A}" type="pres">
      <dgm:prSet presAssocID="{C1DB5669-B7F1-4773-9F83-93C85D79EC57}" presName="parentLeftMargin" presStyleLbl="node1" presStyleIdx="0" presStyleCnt="3"/>
      <dgm:spPr/>
    </dgm:pt>
    <dgm:pt modelId="{0CF894C5-F804-48BE-8670-314E19B82034}" type="pres">
      <dgm:prSet presAssocID="{C1DB5669-B7F1-4773-9F83-93C85D79EC57}" presName="parentText" presStyleLbl="node1" presStyleIdx="1" presStyleCnt="3" custScaleX="130185" custScaleY="328452" custLinFactNeighborX="46178" custLinFactNeighborY="-13373">
        <dgm:presLayoutVars>
          <dgm:chMax val="0"/>
          <dgm:bulletEnabled val="1"/>
        </dgm:presLayoutVars>
      </dgm:prSet>
      <dgm:spPr/>
    </dgm:pt>
    <dgm:pt modelId="{C4EB2C38-2529-4492-9EA7-10960277D5D4}" type="pres">
      <dgm:prSet presAssocID="{C1DB5669-B7F1-4773-9F83-93C85D79EC57}" presName="negativeSpace" presStyleCnt="0"/>
      <dgm:spPr/>
    </dgm:pt>
    <dgm:pt modelId="{41C46D4A-317A-4790-98D0-6727700ECA40}" type="pres">
      <dgm:prSet presAssocID="{C1DB5669-B7F1-4773-9F83-93C85D79EC57}" presName="childText" presStyleLbl="conFgAcc1" presStyleIdx="1" presStyleCnt="3">
        <dgm:presLayoutVars>
          <dgm:bulletEnabled val="1"/>
        </dgm:presLayoutVars>
      </dgm:prSet>
      <dgm:spPr/>
    </dgm:pt>
    <dgm:pt modelId="{99282346-E3A4-46D9-A43F-C7003C24BE9C}" type="pres">
      <dgm:prSet presAssocID="{51B446CC-4A2A-4ED1-8B6D-C38953C8FCFC}" presName="spaceBetweenRectangles" presStyleCnt="0"/>
      <dgm:spPr/>
    </dgm:pt>
    <dgm:pt modelId="{505B5B65-6BFF-49BB-8925-9799BF9738D4}" type="pres">
      <dgm:prSet presAssocID="{A3672C6D-7289-4602-92F2-FC016232A357}" presName="parentLin" presStyleCnt="0"/>
      <dgm:spPr/>
    </dgm:pt>
    <dgm:pt modelId="{554A497A-3178-4819-80E5-5D3032AA0403}" type="pres">
      <dgm:prSet presAssocID="{A3672C6D-7289-4602-92F2-FC016232A357}" presName="parentLeftMargin" presStyleLbl="node1" presStyleIdx="1" presStyleCnt="3"/>
      <dgm:spPr/>
    </dgm:pt>
    <dgm:pt modelId="{781B8B60-DFA1-466B-A99C-C98645A64293}" type="pres">
      <dgm:prSet presAssocID="{A3672C6D-7289-4602-92F2-FC016232A357}" presName="parentText" presStyleLbl="node1" presStyleIdx="2" presStyleCnt="3" custScaleX="131645" custScaleY="122843" custLinFactNeighborX="22870" custLinFactNeighborY="-9367">
        <dgm:presLayoutVars>
          <dgm:chMax val="0"/>
          <dgm:bulletEnabled val="1"/>
        </dgm:presLayoutVars>
      </dgm:prSet>
      <dgm:spPr/>
    </dgm:pt>
    <dgm:pt modelId="{7A633EDB-74D1-43C2-B39C-B2CFC202B0B7}" type="pres">
      <dgm:prSet presAssocID="{A3672C6D-7289-4602-92F2-FC016232A357}" presName="negativeSpace" presStyleCnt="0"/>
      <dgm:spPr/>
    </dgm:pt>
    <dgm:pt modelId="{6529468E-8491-409D-9F36-CEC9632F933B}" type="pres">
      <dgm:prSet presAssocID="{A3672C6D-7289-4602-92F2-FC016232A35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9323E28-A460-49A4-A8EA-70B4AB6C8488}" type="presOf" srcId="{B2328513-A108-4BFF-A04B-27DBABA4E572}" destId="{47A6A88B-E3B5-4330-9990-D0BBD82D9C42}" srcOrd="0" destOrd="0" presId="urn:microsoft.com/office/officeart/2005/8/layout/list1"/>
    <dgm:cxn modelId="{1D7DB538-6DFE-42CC-B010-2B0F394EA028}" type="presOf" srcId="{C1DB5669-B7F1-4773-9F83-93C85D79EC57}" destId="{EF0B6142-5E5D-477E-9BE4-9425D043199A}" srcOrd="0" destOrd="0" presId="urn:microsoft.com/office/officeart/2005/8/layout/list1"/>
    <dgm:cxn modelId="{80C50D3C-9FD1-4829-A2F3-268791A2D9FD}" type="presOf" srcId="{2F5D41A4-8205-4082-BE5A-3A522B998947}" destId="{5A0EA02D-90A9-4D23-A59D-AC8971CA129F}" srcOrd="0" destOrd="0" presId="urn:microsoft.com/office/officeart/2005/8/layout/list1"/>
    <dgm:cxn modelId="{974E4164-2CDE-47B8-83D3-70536143DD3F}" srcId="{2F5D41A4-8205-4082-BE5A-3A522B998947}" destId="{A3672C6D-7289-4602-92F2-FC016232A357}" srcOrd="2" destOrd="0" parTransId="{B7085B26-053A-4743-A71B-6931A0972BDC}" sibTransId="{8965EE0A-0DDE-4728-BF34-4404923E525E}"/>
    <dgm:cxn modelId="{9F704C6F-841B-472B-A6EF-C1FC2694FC0F}" type="presOf" srcId="{A3672C6D-7289-4602-92F2-FC016232A357}" destId="{781B8B60-DFA1-466B-A99C-C98645A64293}" srcOrd="1" destOrd="0" presId="urn:microsoft.com/office/officeart/2005/8/layout/list1"/>
    <dgm:cxn modelId="{FFD98C8D-4FFC-4750-9979-B6F804B6C812}" type="presOf" srcId="{A3672C6D-7289-4602-92F2-FC016232A357}" destId="{554A497A-3178-4819-80E5-5D3032AA0403}" srcOrd="0" destOrd="0" presId="urn:microsoft.com/office/officeart/2005/8/layout/list1"/>
    <dgm:cxn modelId="{FEDAE08E-3044-4DFC-BEC9-BE200651F8C5}" srcId="{2F5D41A4-8205-4082-BE5A-3A522B998947}" destId="{C1DB5669-B7F1-4773-9F83-93C85D79EC57}" srcOrd="1" destOrd="0" parTransId="{76D43357-8EC9-4929-8B4B-7A09FDF91C19}" sibTransId="{51B446CC-4A2A-4ED1-8B6D-C38953C8FCFC}"/>
    <dgm:cxn modelId="{2EC4A7A1-39FC-4834-9E95-E53098A2092F}" type="presOf" srcId="{B2328513-A108-4BFF-A04B-27DBABA4E572}" destId="{5111ED89-5CEF-4E94-B115-36393DA8F84A}" srcOrd="1" destOrd="0" presId="urn:microsoft.com/office/officeart/2005/8/layout/list1"/>
    <dgm:cxn modelId="{86075DB0-5724-4B96-B6CC-D3BD8D7509AF}" srcId="{2F5D41A4-8205-4082-BE5A-3A522B998947}" destId="{B2328513-A108-4BFF-A04B-27DBABA4E572}" srcOrd="0" destOrd="0" parTransId="{5A199F2D-7FCA-4F9E-BC86-C83FBD19F746}" sibTransId="{DD1F2575-0A5D-42B4-A256-84416D90D2D7}"/>
    <dgm:cxn modelId="{6819C3C1-F798-4C10-9E54-ECEC5C2BD8CF}" type="presOf" srcId="{C1DB5669-B7F1-4773-9F83-93C85D79EC57}" destId="{0CF894C5-F804-48BE-8670-314E19B82034}" srcOrd="1" destOrd="0" presId="urn:microsoft.com/office/officeart/2005/8/layout/list1"/>
    <dgm:cxn modelId="{EF8606CE-443D-4B5D-8980-032103932BCD}" type="presParOf" srcId="{5A0EA02D-90A9-4D23-A59D-AC8971CA129F}" destId="{DA527FA8-2E8C-4483-9C9C-052B1C988870}" srcOrd="0" destOrd="0" presId="urn:microsoft.com/office/officeart/2005/8/layout/list1"/>
    <dgm:cxn modelId="{76437F0C-3126-4B18-94AB-A13D1D94E242}" type="presParOf" srcId="{DA527FA8-2E8C-4483-9C9C-052B1C988870}" destId="{47A6A88B-E3B5-4330-9990-D0BBD82D9C42}" srcOrd="0" destOrd="0" presId="urn:microsoft.com/office/officeart/2005/8/layout/list1"/>
    <dgm:cxn modelId="{06908777-75F7-4338-95B6-CC78E3E1C025}" type="presParOf" srcId="{DA527FA8-2E8C-4483-9C9C-052B1C988870}" destId="{5111ED89-5CEF-4E94-B115-36393DA8F84A}" srcOrd="1" destOrd="0" presId="urn:microsoft.com/office/officeart/2005/8/layout/list1"/>
    <dgm:cxn modelId="{307DC266-238E-48F8-88E3-A8C55E055812}" type="presParOf" srcId="{5A0EA02D-90A9-4D23-A59D-AC8971CA129F}" destId="{75FA3912-265F-4B1F-8ECA-C1599ACDDC1C}" srcOrd="1" destOrd="0" presId="urn:microsoft.com/office/officeart/2005/8/layout/list1"/>
    <dgm:cxn modelId="{8A357378-2A9A-40BD-AAE6-B6E0B50E3A8F}" type="presParOf" srcId="{5A0EA02D-90A9-4D23-A59D-AC8971CA129F}" destId="{ADC6794B-FF04-4317-80BA-BF8939747345}" srcOrd="2" destOrd="0" presId="urn:microsoft.com/office/officeart/2005/8/layout/list1"/>
    <dgm:cxn modelId="{DC02D728-9FCC-4BC4-A215-134BB1992978}" type="presParOf" srcId="{5A0EA02D-90A9-4D23-A59D-AC8971CA129F}" destId="{1505242B-B303-47AD-B5B0-DA0C0879C060}" srcOrd="3" destOrd="0" presId="urn:microsoft.com/office/officeart/2005/8/layout/list1"/>
    <dgm:cxn modelId="{924DF3DD-C85F-46CD-BE79-94234D60BE19}" type="presParOf" srcId="{5A0EA02D-90A9-4D23-A59D-AC8971CA129F}" destId="{E73BCE70-FF53-4DF0-9F22-EB3BE52DFA8A}" srcOrd="4" destOrd="0" presId="urn:microsoft.com/office/officeart/2005/8/layout/list1"/>
    <dgm:cxn modelId="{20DAC3DF-3261-4DCF-A48F-32E5B4564270}" type="presParOf" srcId="{E73BCE70-FF53-4DF0-9F22-EB3BE52DFA8A}" destId="{EF0B6142-5E5D-477E-9BE4-9425D043199A}" srcOrd="0" destOrd="0" presId="urn:microsoft.com/office/officeart/2005/8/layout/list1"/>
    <dgm:cxn modelId="{7DE9042A-AEE3-442B-9B96-435424B5E1D5}" type="presParOf" srcId="{E73BCE70-FF53-4DF0-9F22-EB3BE52DFA8A}" destId="{0CF894C5-F804-48BE-8670-314E19B82034}" srcOrd="1" destOrd="0" presId="urn:microsoft.com/office/officeart/2005/8/layout/list1"/>
    <dgm:cxn modelId="{E2E40CF0-8883-437B-B9C5-21E3D563330E}" type="presParOf" srcId="{5A0EA02D-90A9-4D23-A59D-AC8971CA129F}" destId="{C4EB2C38-2529-4492-9EA7-10960277D5D4}" srcOrd="5" destOrd="0" presId="urn:microsoft.com/office/officeart/2005/8/layout/list1"/>
    <dgm:cxn modelId="{A45852EF-7D71-4D35-BD9B-197A507F30B8}" type="presParOf" srcId="{5A0EA02D-90A9-4D23-A59D-AC8971CA129F}" destId="{41C46D4A-317A-4790-98D0-6727700ECA40}" srcOrd="6" destOrd="0" presId="urn:microsoft.com/office/officeart/2005/8/layout/list1"/>
    <dgm:cxn modelId="{8149FA6A-0BF1-48EE-9BB8-D22796E2754F}" type="presParOf" srcId="{5A0EA02D-90A9-4D23-A59D-AC8971CA129F}" destId="{99282346-E3A4-46D9-A43F-C7003C24BE9C}" srcOrd="7" destOrd="0" presId="urn:microsoft.com/office/officeart/2005/8/layout/list1"/>
    <dgm:cxn modelId="{7D26EFA9-B48F-4D58-981F-5BC9CF721395}" type="presParOf" srcId="{5A0EA02D-90A9-4D23-A59D-AC8971CA129F}" destId="{505B5B65-6BFF-49BB-8925-9799BF9738D4}" srcOrd="8" destOrd="0" presId="urn:microsoft.com/office/officeart/2005/8/layout/list1"/>
    <dgm:cxn modelId="{041BACC2-8BED-4979-A413-102F4B79CCE3}" type="presParOf" srcId="{505B5B65-6BFF-49BB-8925-9799BF9738D4}" destId="{554A497A-3178-4819-80E5-5D3032AA0403}" srcOrd="0" destOrd="0" presId="urn:microsoft.com/office/officeart/2005/8/layout/list1"/>
    <dgm:cxn modelId="{63729ED5-FD10-4DD6-9945-A16AC2CDBA23}" type="presParOf" srcId="{505B5B65-6BFF-49BB-8925-9799BF9738D4}" destId="{781B8B60-DFA1-466B-A99C-C98645A64293}" srcOrd="1" destOrd="0" presId="urn:microsoft.com/office/officeart/2005/8/layout/list1"/>
    <dgm:cxn modelId="{C2A2277F-97C4-4233-B625-77264DD6E4DC}" type="presParOf" srcId="{5A0EA02D-90A9-4D23-A59D-AC8971CA129F}" destId="{7A633EDB-74D1-43C2-B39C-B2CFC202B0B7}" srcOrd="9" destOrd="0" presId="urn:microsoft.com/office/officeart/2005/8/layout/list1"/>
    <dgm:cxn modelId="{1D94F34F-0423-413D-B216-19CEECEBE61B}" type="presParOf" srcId="{5A0EA02D-90A9-4D23-A59D-AC8971CA129F}" destId="{6529468E-8491-409D-9F36-CEC9632F933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6794B-FF04-4317-80BA-BF8939747345}">
      <dsp:nvSpPr>
        <dsp:cNvPr id="0" name=""/>
        <dsp:cNvSpPr/>
      </dsp:nvSpPr>
      <dsp:spPr>
        <a:xfrm>
          <a:off x="0" y="631921"/>
          <a:ext cx="11523884" cy="6048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11ED89-5CEF-4E94-B115-36393DA8F84A}">
      <dsp:nvSpPr>
        <dsp:cNvPr id="0" name=""/>
        <dsp:cNvSpPr/>
      </dsp:nvSpPr>
      <dsp:spPr>
        <a:xfrm>
          <a:off x="794756" y="103274"/>
          <a:ext cx="10504965" cy="983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903" tIns="0" rIns="304903" bIns="0" numCol="1" spcCol="1270" anchor="ctr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uk-UA" sz="2400" b="1" kern="1200" dirty="0">
              <a:latin typeface="XM" panose="00000503030000020002" pitchFamily="50" charset="0"/>
            </a:rPr>
            <a:t>Забезпечення беззбиткової роботи підприємства</a:t>
          </a: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uk-UA" sz="2400" b="1" kern="1200" dirty="0">
              <a:latin typeface="XM" panose="00000503030000020002" pitchFamily="50" charset="0"/>
            </a:rPr>
            <a:t>Плануємо спрацювати з прибутком  в сумі 160,0 </a:t>
          </a:r>
          <a:r>
            <a:rPr lang="uk-UA" sz="2400" b="1" kern="1200" dirty="0" err="1">
              <a:latin typeface="XM" panose="00000503030000020002" pitchFamily="50" charset="0"/>
            </a:rPr>
            <a:t>тис.грн</a:t>
          </a:r>
          <a:r>
            <a:rPr lang="uk-UA" sz="2400" b="1" kern="1200" dirty="0">
              <a:latin typeface="XM" panose="00000503030000020002" pitchFamily="50" charset="0"/>
            </a:rPr>
            <a:t>.</a:t>
          </a:r>
        </a:p>
      </dsp:txBody>
      <dsp:txXfrm>
        <a:off x="842752" y="151270"/>
        <a:ext cx="10408973" cy="887208"/>
      </dsp:txXfrm>
    </dsp:sp>
    <dsp:sp modelId="{41C46D4A-317A-4790-98D0-6727700ECA40}">
      <dsp:nvSpPr>
        <dsp:cNvPr id="0" name=""/>
        <dsp:cNvSpPr/>
      </dsp:nvSpPr>
      <dsp:spPr>
        <a:xfrm>
          <a:off x="0" y="3339097"/>
          <a:ext cx="11523884" cy="6048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F894C5-F804-48BE-8670-314E19B82034}">
      <dsp:nvSpPr>
        <dsp:cNvPr id="0" name=""/>
        <dsp:cNvSpPr/>
      </dsp:nvSpPr>
      <dsp:spPr>
        <a:xfrm>
          <a:off x="841446" y="1271576"/>
          <a:ext cx="10491402" cy="232701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903" tIns="0" rIns="304903" bIns="0" numCol="1" spcCol="1270" anchor="ctr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uk-UA" sz="2400" b="1" kern="1200" dirty="0">
              <a:latin typeface="XM" panose="00000503030000020002" pitchFamily="50" charset="0"/>
            </a:rPr>
            <a:t>Плануємо запровадити збирання, перевезення та видалення побутових відходів по Солдатському </a:t>
          </a:r>
          <a:r>
            <a:rPr lang="uk-UA" sz="2400" b="1" kern="1200" dirty="0" err="1">
              <a:latin typeface="XM" panose="00000503030000020002" pitchFamily="50" charset="0"/>
            </a:rPr>
            <a:t>старостинському</a:t>
          </a:r>
          <a:r>
            <a:rPr lang="uk-UA" sz="2400" b="1" kern="1200" dirty="0">
              <a:latin typeface="XM" panose="00000503030000020002" pitchFamily="50" charset="0"/>
            </a:rPr>
            <a:t> округу та постійно проводити інвентаризацію щодо кількості споживачів проживаючих за адресами по діючим договорам</a:t>
          </a: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uk-UA" sz="2400" b="1" kern="1200" dirty="0">
              <a:latin typeface="XM" panose="00000503030000020002" pitchFamily="50" charset="0"/>
            </a:rPr>
            <a:t>(плануємо збільшити на  183 абонента)</a:t>
          </a:r>
        </a:p>
      </dsp:txBody>
      <dsp:txXfrm>
        <a:off x="955042" y="1385172"/>
        <a:ext cx="10264210" cy="2099824"/>
      </dsp:txXfrm>
    </dsp:sp>
    <dsp:sp modelId="{6529468E-8491-409D-9F36-CEC9632F933B}">
      <dsp:nvSpPr>
        <dsp:cNvPr id="0" name=""/>
        <dsp:cNvSpPr/>
      </dsp:nvSpPr>
      <dsp:spPr>
        <a:xfrm>
          <a:off x="0" y="4589576"/>
          <a:ext cx="11523884" cy="6048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1B8B60-DFA1-466B-A99C-C98645A64293}">
      <dsp:nvSpPr>
        <dsp:cNvPr id="0" name=""/>
        <dsp:cNvSpPr/>
      </dsp:nvSpPr>
      <dsp:spPr>
        <a:xfrm>
          <a:off x="707969" y="4007134"/>
          <a:ext cx="10619431" cy="87031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903" tIns="0" rIns="304903" bIns="0" numCol="1" spcCol="1270" anchor="ctr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uk-UA" sz="2400" b="1" kern="1200" dirty="0">
              <a:latin typeface="XM" panose="00000503030000020002" pitchFamily="50" charset="0"/>
            </a:rPr>
            <a:t>Збільшення обсягів робіт по благоустрою міста та сіл в межах громади  за рахунок отриманого самохідного грейдера на колісному ходу (</a:t>
          </a:r>
          <a:r>
            <a:rPr lang="uk-UA" sz="2400" b="1" kern="1200" dirty="0" err="1">
              <a:latin typeface="XM" panose="00000503030000020002" pitchFamily="50" charset="0"/>
            </a:rPr>
            <a:t>грейдування</a:t>
          </a:r>
          <a:r>
            <a:rPr lang="uk-UA" sz="2400" b="1" kern="1200" dirty="0">
              <a:latin typeface="XM" panose="00000503030000020002" pitchFamily="50" charset="0"/>
            </a:rPr>
            <a:t> доріг, розгортання щебня, чищення снігу)</a:t>
          </a:r>
          <a:r>
            <a:rPr lang="en-US" sz="2400" b="1" kern="1200" dirty="0">
              <a:latin typeface="XM" panose="00000503030000020002" pitchFamily="50" charset="0"/>
            </a:rPr>
            <a:t> </a:t>
          </a:r>
          <a:endParaRPr lang="uk-UA" sz="2400" b="1" kern="1200" dirty="0">
            <a:latin typeface="XM" panose="00000503030000020002" pitchFamily="50" charset="0"/>
          </a:endParaRPr>
        </a:p>
      </dsp:txBody>
      <dsp:txXfrm>
        <a:off x="750454" y="4049619"/>
        <a:ext cx="10534461" cy="7853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0.08475</cdr:x>
      <cdr:y>0.14526</cdr:y>
    </cdr:from>
    <cdr:to>
      <cdr:x>0.1573</cdr:x>
      <cdr:y>0.22278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E1453916-2FFE-4BEB-B53B-344EDA4A076A}"/>
            </a:ext>
          </a:extLst>
        </cdr:cNvPr>
        <cdr:cNvSpPr/>
      </cdr:nvSpPr>
      <cdr:spPr>
        <a:xfrm xmlns:a="http://schemas.openxmlformats.org/drawingml/2006/main">
          <a:off x="999196" y="922738"/>
          <a:ext cx="855359" cy="492369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b="1" dirty="0">
              <a:solidFill>
                <a:srgbClr val="0E344A"/>
              </a:solidFill>
            </a:rPr>
            <a:t>+24,0%</a:t>
          </a:r>
        </a:p>
        <a:p xmlns:a="http://schemas.openxmlformats.org/drawingml/2006/main">
          <a:endParaRPr lang="uk-UA" dirty="0">
            <a:solidFill>
              <a:srgbClr val="0E344A"/>
            </a:solidFill>
          </a:endParaRPr>
        </a:p>
      </cdr:txBody>
    </cdr:sp>
  </cdr:relSizeAnchor>
  <cdr:relSizeAnchor xmlns:cdr="http://schemas.openxmlformats.org/drawingml/2006/chartDrawing">
    <cdr:from>
      <cdr:x>0.26381</cdr:x>
      <cdr:y>0.58819</cdr:y>
    </cdr:from>
    <cdr:to>
      <cdr:x>0.33865</cdr:x>
      <cdr:y>0.65799</cdr:y>
    </cdr:to>
    <cdr:sp macro="" textlink="">
      <cdr:nvSpPr>
        <cdr:cNvPr id="5" name="Стрілка: вправо 4">
          <a:extLst xmlns:a="http://schemas.openxmlformats.org/drawingml/2006/main">
            <a:ext uri="{FF2B5EF4-FFF2-40B4-BE49-F238E27FC236}">
              <a16:creationId xmlns:a16="http://schemas.microsoft.com/office/drawing/2014/main" id="{1D8F45A8-7E23-42F2-BF9D-F89A7B0474C2}"/>
            </a:ext>
          </a:extLst>
        </cdr:cNvPr>
        <cdr:cNvSpPr/>
      </cdr:nvSpPr>
      <cdr:spPr>
        <a:xfrm xmlns:a="http://schemas.openxmlformats.org/drawingml/2006/main">
          <a:off x="3110333" y="3736278"/>
          <a:ext cx="882325" cy="443381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/>
            <a:t>+</a:t>
          </a:r>
          <a:r>
            <a:rPr lang="uk-UA" b="1" dirty="0">
              <a:solidFill>
                <a:schemeClr val="tx1"/>
              </a:solidFill>
            </a:rPr>
            <a:t>+53,6%</a:t>
          </a:r>
          <a:endParaRPr lang="uk-UA" b="1" dirty="0"/>
        </a:p>
      </cdr:txBody>
    </cdr:sp>
  </cdr:relSizeAnchor>
  <cdr:relSizeAnchor xmlns:cdr="http://schemas.openxmlformats.org/drawingml/2006/chartDrawing">
    <cdr:from>
      <cdr:x>0.48524</cdr:x>
      <cdr:y>0.66691</cdr:y>
    </cdr:from>
    <cdr:to>
      <cdr:x>0.54234</cdr:x>
      <cdr:y>0.73525</cdr:y>
    </cdr:to>
    <cdr:sp macro="" textlink="">
      <cdr:nvSpPr>
        <cdr:cNvPr id="6" name="Стрілка: вправо 5">
          <a:extLst xmlns:a="http://schemas.openxmlformats.org/drawingml/2006/main">
            <a:ext uri="{FF2B5EF4-FFF2-40B4-BE49-F238E27FC236}">
              <a16:creationId xmlns:a16="http://schemas.microsoft.com/office/drawing/2014/main" id="{8BF9445A-3E43-4E7F-9501-C7ED4367F1D1}"/>
            </a:ext>
          </a:extLst>
        </cdr:cNvPr>
        <cdr:cNvSpPr/>
      </cdr:nvSpPr>
      <cdr:spPr>
        <a:xfrm xmlns:a="http://schemas.openxmlformats.org/drawingml/2006/main">
          <a:off x="5720966" y="4236349"/>
          <a:ext cx="673239" cy="434106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+22,5%</a:t>
          </a:r>
        </a:p>
      </cdr:txBody>
    </cdr:sp>
  </cdr:relSizeAnchor>
  <cdr:relSizeAnchor xmlns:cdr="http://schemas.openxmlformats.org/drawingml/2006/chartDrawing">
    <cdr:from>
      <cdr:x>0.67445</cdr:x>
      <cdr:y>0.61508</cdr:y>
    </cdr:from>
    <cdr:to>
      <cdr:x>0.74093</cdr:x>
      <cdr:y>0.68627</cdr:y>
    </cdr:to>
    <cdr:sp macro="" textlink="">
      <cdr:nvSpPr>
        <cdr:cNvPr id="8" name="Стрілка: вправо 7">
          <a:extLst xmlns:a="http://schemas.openxmlformats.org/drawingml/2006/main">
            <a:ext uri="{FF2B5EF4-FFF2-40B4-BE49-F238E27FC236}">
              <a16:creationId xmlns:a16="http://schemas.microsoft.com/office/drawing/2014/main" id="{003F35B9-250C-46FA-B1F9-649814B4E81B}"/>
            </a:ext>
          </a:extLst>
        </cdr:cNvPr>
        <cdr:cNvSpPr/>
      </cdr:nvSpPr>
      <cdr:spPr>
        <a:xfrm xmlns:a="http://schemas.openxmlformats.org/drawingml/2006/main">
          <a:off x="7951700" y="3907099"/>
          <a:ext cx="783772" cy="452175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r"/>
          <a:r>
            <a:rPr lang="uk-UA" b="1" dirty="0">
              <a:solidFill>
                <a:schemeClr val="tx1"/>
              </a:solidFill>
            </a:rPr>
            <a:t>-52,3%</a:t>
          </a:r>
        </a:p>
      </cdr:txBody>
    </cdr:sp>
  </cdr:relSizeAnchor>
  <cdr:relSizeAnchor xmlns:cdr="http://schemas.openxmlformats.org/drawingml/2006/chartDrawing">
    <cdr:from>
      <cdr:x>0.85428</cdr:x>
      <cdr:y>0.52175</cdr:y>
    </cdr:from>
    <cdr:to>
      <cdr:x>0.91309</cdr:x>
      <cdr:y>0.58977</cdr:y>
    </cdr:to>
    <cdr:sp macro="" textlink="">
      <cdr:nvSpPr>
        <cdr:cNvPr id="10" name="Стрілка: вправо 9">
          <a:extLst xmlns:a="http://schemas.openxmlformats.org/drawingml/2006/main">
            <a:ext uri="{FF2B5EF4-FFF2-40B4-BE49-F238E27FC236}">
              <a16:creationId xmlns:a16="http://schemas.microsoft.com/office/drawing/2014/main" id="{44144D12-0EAA-42AB-AA24-066268843C24}"/>
            </a:ext>
          </a:extLst>
        </cdr:cNvPr>
        <cdr:cNvSpPr/>
      </cdr:nvSpPr>
      <cdr:spPr>
        <a:xfrm xmlns:a="http://schemas.openxmlformats.org/drawingml/2006/main">
          <a:off x="10071902" y="3314246"/>
          <a:ext cx="693336" cy="432079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-1,0%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0.08041</cdr:x>
      <cdr:y>0.22752</cdr:y>
    </cdr:from>
    <cdr:to>
      <cdr:x>0.14774</cdr:x>
      <cdr:y>0.31294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E1453916-2FFE-4BEB-B53B-344EDA4A076A}"/>
            </a:ext>
          </a:extLst>
        </cdr:cNvPr>
        <cdr:cNvSpPr/>
      </cdr:nvSpPr>
      <cdr:spPr>
        <a:xfrm xmlns:a="http://schemas.openxmlformats.org/drawingml/2006/main">
          <a:off x="947999" y="1445251"/>
          <a:ext cx="793820" cy="542611"/>
        </a:xfrm>
        <a:prstGeom xmlns:a="http://schemas.openxmlformats.org/drawingml/2006/main" prst="rightArrow">
          <a:avLst>
            <a:gd name="adj1" fmla="val 50000"/>
            <a:gd name="adj2" fmla="val 51038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b="1" dirty="0">
              <a:solidFill>
                <a:srgbClr val="0E344A"/>
              </a:solidFill>
            </a:rPr>
            <a:t>+31,0% </a:t>
          </a:r>
        </a:p>
        <a:p xmlns:a="http://schemas.openxmlformats.org/drawingml/2006/main">
          <a:endParaRPr lang="uk-UA" dirty="0">
            <a:solidFill>
              <a:srgbClr val="0E344A"/>
            </a:solidFill>
          </a:endParaRPr>
        </a:p>
      </cdr:txBody>
    </cdr:sp>
  </cdr:relSizeAnchor>
  <cdr:relSizeAnchor xmlns:cdr="http://schemas.openxmlformats.org/drawingml/2006/chartDrawing">
    <cdr:from>
      <cdr:x>0.22274</cdr:x>
      <cdr:y>0.36968</cdr:y>
    </cdr:from>
    <cdr:to>
      <cdr:x>0.28375</cdr:x>
      <cdr:y>0.45772</cdr:y>
    </cdr:to>
    <cdr:sp macro="" textlink="">
      <cdr:nvSpPr>
        <cdr:cNvPr id="4" name="Стрілка: вправо 3">
          <a:extLst xmlns:a="http://schemas.openxmlformats.org/drawingml/2006/main">
            <a:ext uri="{FF2B5EF4-FFF2-40B4-BE49-F238E27FC236}">
              <a16:creationId xmlns:a16="http://schemas.microsoft.com/office/drawing/2014/main" id="{122B88F2-F521-476D-A9EF-9B43E27BA179}"/>
            </a:ext>
          </a:extLst>
        </cdr:cNvPr>
        <cdr:cNvSpPr/>
      </cdr:nvSpPr>
      <cdr:spPr>
        <a:xfrm xmlns:a="http://schemas.openxmlformats.org/drawingml/2006/main">
          <a:off x="2626072" y="2348238"/>
          <a:ext cx="719287" cy="559293"/>
        </a:xfrm>
        <a:prstGeom xmlns:a="http://schemas.openxmlformats.org/drawingml/2006/main" prst="rightArrow">
          <a:avLst>
            <a:gd name="adj1" fmla="val 34358"/>
            <a:gd name="adj2" fmla="val 47561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-45,7%</a:t>
          </a:r>
        </a:p>
      </cdr:txBody>
    </cdr:sp>
  </cdr:relSizeAnchor>
  <cdr:relSizeAnchor xmlns:cdr="http://schemas.openxmlformats.org/drawingml/2006/chartDrawing">
    <cdr:from>
      <cdr:x>0.31479</cdr:x>
      <cdr:y>0.12532</cdr:y>
    </cdr:from>
    <cdr:to>
      <cdr:x>0.38041</cdr:x>
      <cdr:y>0.19588</cdr:y>
    </cdr:to>
    <cdr:sp macro="" textlink="">
      <cdr:nvSpPr>
        <cdr:cNvPr id="5" name="Стрілка: вправо 4">
          <a:extLst xmlns:a="http://schemas.openxmlformats.org/drawingml/2006/main">
            <a:ext uri="{FF2B5EF4-FFF2-40B4-BE49-F238E27FC236}">
              <a16:creationId xmlns:a16="http://schemas.microsoft.com/office/drawing/2014/main" id="{1D8F45A8-7E23-42F2-BF9D-F89A7B0474C2}"/>
            </a:ext>
          </a:extLst>
        </cdr:cNvPr>
        <cdr:cNvSpPr/>
      </cdr:nvSpPr>
      <cdr:spPr>
        <a:xfrm xmlns:a="http://schemas.openxmlformats.org/drawingml/2006/main">
          <a:off x="3711294" y="796084"/>
          <a:ext cx="773723" cy="448201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/>
            <a:t>+</a:t>
          </a:r>
          <a:r>
            <a:rPr lang="uk-UA" b="1" dirty="0">
              <a:solidFill>
                <a:schemeClr val="tx1"/>
              </a:solidFill>
            </a:rPr>
            <a:t>+28,6%</a:t>
          </a:r>
          <a:endParaRPr lang="uk-UA" b="1" dirty="0"/>
        </a:p>
      </cdr:txBody>
    </cdr:sp>
  </cdr:relSizeAnchor>
  <cdr:relSizeAnchor xmlns:cdr="http://schemas.openxmlformats.org/drawingml/2006/chartDrawing">
    <cdr:from>
      <cdr:x>0.55513</cdr:x>
      <cdr:y>0.37464</cdr:y>
    </cdr:from>
    <cdr:to>
      <cdr:x>0.61649</cdr:x>
      <cdr:y>0.44424</cdr:y>
    </cdr:to>
    <cdr:sp macro="" textlink="">
      <cdr:nvSpPr>
        <cdr:cNvPr id="7" name="Стрілка: вправо 6">
          <a:extLst xmlns:a="http://schemas.openxmlformats.org/drawingml/2006/main">
            <a:ext uri="{FF2B5EF4-FFF2-40B4-BE49-F238E27FC236}">
              <a16:creationId xmlns:a16="http://schemas.microsoft.com/office/drawing/2014/main" id="{DB002501-FB12-402C-A9EC-1D9134977311}"/>
            </a:ext>
          </a:extLst>
        </cdr:cNvPr>
        <cdr:cNvSpPr/>
      </cdr:nvSpPr>
      <cdr:spPr>
        <a:xfrm xmlns:a="http://schemas.openxmlformats.org/drawingml/2006/main">
          <a:off x="6544929" y="2379749"/>
          <a:ext cx="723483" cy="442128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+50,4%</a:t>
          </a:r>
        </a:p>
      </cdr:txBody>
    </cdr:sp>
  </cdr:relSizeAnchor>
  <cdr:relSizeAnchor xmlns:cdr="http://schemas.openxmlformats.org/drawingml/2006/chartDrawing">
    <cdr:from>
      <cdr:x>0.45317</cdr:x>
      <cdr:y>0.529</cdr:y>
    </cdr:from>
    <cdr:to>
      <cdr:x>0.51341</cdr:x>
      <cdr:y>0.59329</cdr:y>
    </cdr:to>
    <cdr:sp macro="" textlink="">
      <cdr:nvSpPr>
        <cdr:cNvPr id="8" name="Стрілка: вправо 7">
          <a:extLst xmlns:a="http://schemas.openxmlformats.org/drawingml/2006/main">
            <a:ext uri="{FF2B5EF4-FFF2-40B4-BE49-F238E27FC236}">
              <a16:creationId xmlns:a16="http://schemas.microsoft.com/office/drawing/2014/main" id="{003F35B9-250C-46FA-B1F9-649814B4E81B}"/>
            </a:ext>
          </a:extLst>
        </cdr:cNvPr>
        <cdr:cNvSpPr/>
      </cdr:nvSpPr>
      <cdr:spPr>
        <a:xfrm xmlns:a="http://schemas.openxmlformats.org/drawingml/2006/main">
          <a:off x="5342835" y="3360294"/>
          <a:ext cx="710214" cy="408371"/>
        </a:xfrm>
        <a:prstGeom xmlns:a="http://schemas.openxmlformats.org/drawingml/2006/main" prst="rightArrow">
          <a:avLst>
            <a:gd name="adj1" fmla="val 50000"/>
            <a:gd name="adj2" fmla="val 50000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r"/>
          <a:r>
            <a:rPr lang="uk-UA" b="1" dirty="0">
              <a:solidFill>
                <a:schemeClr val="tx1"/>
              </a:solidFill>
            </a:rPr>
            <a:t>+28,2%</a:t>
          </a:r>
        </a:p>
      </cdr:txBody>
    </cdr:sp>
  </cdr:relSizeAnchor>
  <cdr:relSizeAnchor xmlns:cdr="http://schemas.openxmlformats.org/drawingml/2006/chartDrawing">
    <cdr:from>
      <cdr:x>0.79954</cdr:x>
      <cdr:y>0.38413</cdr:y>
    </cdr:from>
    <cdr:to>
      <cdr:x>0.86807</cdr:x>
      <cdr:y>0.45633</cdr:y>
    </cdr:to>
    <cdr:sp macro="" textlink="">
      <cdr:nvSpPr>
        <cdr:cNvPr id="9" name="Стрілка: вправо 8">
          <a:extLst xmlns:a="http://schemas.openxmlformats.org/drawingml/2006/main">
            <a:ext uri="{FF2B5EF4-FFF2-40B4-BE49-F238E27FC236}">
              <a16:creationId xmlns:a16="http://schemas.microsoft.com/office/drawing/2014/main" id="{DCDF43CF-7B28-4A6D-90F1-A414AF6A3AFC}"/>
            </a:ext>
          </a:extLst>
        </cdr:cNvPr>
        <cdr:cNvSpPr/>
      </cdr:nvSpPr>
      <cdr:spPr>
        <a:xfrm xmlns:a="http://schemas.openxmlformats.org/drawingml/2006/main">
          <a:off x="9426563" y="2440057"/>
          <a:ext cx="807868" cy="458598"/>
        </a:xfrm>
        <a:prstGeom xmlns:a="http://schemas.openxmlformats.org/drawingml/2006/main" prst="rightArrow">
          <a:avLst>
            <a:gd name="adj1" fmla="val 50000"/>
            <a:gd name="adj2" fmla="val 38889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+1,03%</a:t>
          </a:r>
        </a:p>
      </cdr:txBody>
    </cdr:sp>
  </cdr:relSizeAnchor>
  <cdr:relSizeAnchor xmlns:cdr="http://schemas.openxmlformats.org/drawingml/2006/chartDrawing">
    <cdr:from>
      <cdr:x>0.67104</cdr:x>
      <cdr:y>0.63102</cdr:y>
    </cdr:from>
    <cdr:to>
      <cdr:x>0.74683</cdr:x>
      <cdr:y>0.7051</cdr:y>
    </cdr:to>
    <cdr:sp macro="" textlink="">
      <cdr:nvSpPr>
        <cdr:cNvPr id="2" name="Стрелка: вправо 1">
          <a:extLst xmlns:a="http://schemas.openxmlformats.org/drawingml/2006/main">
            <a:ext uri="{FF2B5EF4-FFF2-40B4-BE49-F238E27FC236}">
              <a16:creationId xmlns:a16="http://schemas.microsoft.com/office/drawing/2014/main" id="{25A62210-0542-42C6-BD46-8698C6DDE133}"/>
            </a:ext>
          </a:extLst>
        </cdr:cNvPr>
        <cdr:cNvSpPr/>
      </cdr:nvSpPr>
      <cdr:spPr>
        <a:xfrm xmlns:a="http://schemas.openxmlformats.org/drawingml/2006/main">
          <a:off x="7911506" y="4008362"/>
          <a:ext cx="893621" cy="470517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0E344A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+184,4%</a:t>
          </a:r>
        </a:p>
        <a:p xmlns:a="http://schemas.openxmlformats.org/drawingml/2006/main">
          <a:endParaRPr lang="ru-RU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0.91053</cdr:x>
      <cdr:y>0.61425</cdr:y>
    </cdr:from>
    <cdr:to>
      <cdr:x>0.978</cdr:x>
      <cdr:y>0.67575</cdr:y>
    </cdr:to>
    <cdr:sp macro="" textlink="">
      <cdr:nvSpPr>
        <cdr:cNvPr id="6" name="Стрелка: вправо 5">
          <a:extLst xmlns:a="http://schemas.openxmlformats.org/drawingml/2006/main">
            <a:ext uri="{FF2B5EF4-FFF2-40B4-BE49-F238E27FC236}">
              <a16:creationId xmlns:a16="http://schemas.microsoft.com/office/drawing/2014/main" id="{C26DE517-94DA-4029-9FE6-FCFF3A5D7B45}"/>
            </a:ext>
          </a:extLst>
        </cdr:cNvPr>
        <cdr:cNvSpPr/>
      </cdr:nvSpPr>
      <cdr:spPr>
        <a:xfrm xmlns:a="http://schemas.openxmlformats.org/drawingml/2006/main">
          <a:off x="10735093" y="3901830"/>
          <a:ext cx="795477" cy="390617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+42,1%</a:t>
          </a:r>
        </a:p>
        <a:p xmlns:a="http://schemas.openxmlformats.org/drawingml/2006/main">
          <a:endParaRPr lang="ru-RU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38F71-FEE1-405F-82A3-9D9CC72C7802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9E3EF-AD12-4223-8D7E-9C76575B72A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594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4825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9341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9494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6647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507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Зразок підзаголовка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853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1982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466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195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984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264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708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348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154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163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373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CA08C-4829-489F-A8C4-98628B7D45A8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3716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к 9"/>
          <p:cNvSpPr/>
          <p:nvPr/>
        </p:nvSpPr>
        <p:spPr>
          <a:xfrm>
            <a:off x="1331650" y="3320248"/>
            <a:ext cx="1030697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altLang="uk-UA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M Bold" panose="00000803000000020002" pitchFamily="50" charset="0"/>
            </a:endParaRPr>
          </a:p>
          <a:p>
            <a:pPr algn="ctr"/>
            <a:r>
              <a:rPr lang="uk-UA" altLang="uk-UA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Фінансовий план на 2025 рік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062"/>
            <a:ext cx="3599695" cy="4449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94" y="6413062"/>
            <a:ext cx="3599695" cy="4449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89" y="6413062"/>
            <a:ext cx="3599695" cy="444938"/>
          </a:xfrm>
          <a:prstGeom prst="rect">
            <a:avLst/>
          </a:prstGeom>
        </p:spPr>
      </p:pic>
      <p:pic>
        <p:nvPicPr>
          <p:cNvPr id="9" name="Місце для вмісту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6" t="-3348" r="62212" b="8672"/>
          <a:stretch/>
        </p:blipFill>
        <p:spPr>
          <a:xfrm>
            <a:off x="10774868" y="6413062"/>
            <a:ext cx="1417597" cy="421073"/>
          </a:xfrm>
          <a:prstGeom prst="rect">
            <a:avLst/>
          </a:prstGeom>
        </p:spPr>
      </p:pic>
      <p:sp>
        <p:nvSpPr>
          <p:cNvPr id="4" name="Прямокутник 3"/>
          <p:cNvSpPr/>
          <p:nvPr/>
        </p:nvSpPr>
        <p:spPr>
          <a:xfrm>
            <a:off x="5074417" y="481542"/>
            <a:ext cx="69389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uk-UA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            </a:t>
            </a:r>
            <a:r>
              <a:rPr lang="uk-UA" alt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Дочірнє підприємство «Екосервіс» комунального підприємства Тростянецької міської ради «Тростянецькомунсервіс»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M Bold" panose="00000803000000020002" pitchFamily="50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634" y="629057"/>
            <a:ext cx="3240015" cy="838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7BFFCB-7DE4-4596-A1C7-B68ED008C7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088210" y="4246154"/>
            <a:ext cx="60959" cy="4571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2C9705B-98A9-4869-B96A-84EB8891BAF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12" r="2399" b="33229"/>
          <a:stretch/>
        </p:blipFill>
        <p:spPr>
          <a:xfrm>
            <a:off x="178635" y="481542"/>
            <a:ext cx="4895782" cy="333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53578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Рисунок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062"/>
            <a:ext cx="3599695" cy="444938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94" y="6413062"/>
            <a:ext cx="3599695" cy="444938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89" y="6413062"/>
            <a:ext cx="3599695" cy="444938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6" t="-3348" r="62212" b="8672"/>
          <a:stretch/>
        </p:blipFill>
        <p:spPr>
          <a:xfrm>
            <a:off x="10774868" y="6424906"/>
            <a:ext cx="1417132" cy="421250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337016" y="445118"/>
            <a:ext cx="6525360" cy="964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uk-UA" sz="2000" dirty="0">
              <a:effectLst/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uk-UA" sz="2800" dirty="0">
              <a:effectLst/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1021" y="4119240"/>
            <a:ext cx="2236790" cy="183767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0A3F33-B746-4593-818C-564EDD25BA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40" y="633046"/>
            <a:ext cx="5472902" cy="42705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E295B97-E22C-43C3-B61F-DA40EC28C1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568" y="2031653"/>
            <a:ext cx="5131293" cy="384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711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062"/>
            <a:ext cx="3599695" cy="44493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94" y="6413062"/>
            <a:ext cx="3599695" cy="44493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89" y="6413062"/>
            <a:ext cx="3599695" cy="444938"/>
          </a:xfrm>
          <a:prstGeom prst="rect">
            <a:avLst/>
          </a:prstGeom>
        </p:spPr>
      </p:pic>
      <p:pic>
        <p:nvPicPr>
          <p:cNvPr id="22" name="Місце для вмісту 21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6" t="-3348" r="62212" b="8672"/>
          <a:stretch/>
        </p:blipFill>
        <p:spPr>
          <a:xfrm>
            <a:off x="10774868" y="6413062"/>
            <a:ext cx="1417597" cy="421073"/>
          </a:xfrm>
          <a:prstGeom prst="rect">
            <a:avLst/>
          </a:prstGeom>
        </p:spPr>
      </p:pic>
      <p:sp>
        <p:nvSpPr>
          <p:cNvPr id="43" name="AutoShape 2" descr="Картинки по запросу &quot;гроші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71021" y="284085"/>
            <a:ext cx="11833934" cy="1234204"/>
          </a:xfrm>
        </p:spPr>
        <p:txBody>
          <a:bodyPr>
            <a:normAutofit/>
          </a:bodyPr>
          <a:lstStyle/>
          <a:p>
            <a:pPr algn="ctr"/>
            <a: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  <a:ea typeface="+mn-ea"/>
                <a:cs typeface="+mn-cs"/>
              </a:rPr>
              <a:t>Плановий дохід від наданих послуг на 2025 рік – 12183,4 тис. грн.</a:t>
            </a:r>
            <a:b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  <a:ea typeface="+mn-ea"/>
                <a:cs typeface="+mn-cs"/>
              </a:rPr>
            </a:br>
            <a:endParaRPr lang="uk-UA" sz="32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M Bold" panose="00000803000000020002" pitchFamily="50" charset="0"/>
              <a:ea typeface="+mn-ea"/>
              <a:cs typeface="+mn-cs"/>
            </a:endParaRPr>
          </a:p>
        </p:txBody>
      </p:sp>
      <p:graphicFrame>
        <p:nvGraphicFramePr>
          <p:cNvPr id="6" name="Діаграма 5"/>
          <p:cNvGraphicFramePr/>
          <p:nvPr>
            <p:extLst>
              <p:ext uri="{D42A27DB-BD31-4B8C-83A1-F6EECF244321}">
                <p14:modId xmlns:p14="http://schemas.microsoft.com/office/powerpoint/2010/main" val="56802080"/>
              </p:ext>
            </p:extLst>
          </p:nvPr>
        </p:nvGraphicFramePr>
        <p:xfrm>
          <a:off x="5034224" y="1021403"/>
          <a:ext cx="7086755" cy="5118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Прямокутник 6"/>
          <p:cNvSpPr/>
          <p:nvPr/>
        </p:nvSpPr>
        <p:spPr>
          <a:xfrm>
            <a:off x="287045" y="1115367"/>
            <a:ext cx="453115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Дохід від збирання, перевезення та видалення побутових відходів – 8350,8 тис. грн.;</a:t>
            </a:r>
          </a:p>
          <a:p>
            <a:pPr algn="just">
              <a:buClr>
                <a:schemeClr val="tx2"/>
              </a:buClr>
            </a:pPr>
            <a:endParaRPr lang="uk-UA" b="1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algn="just">
              <a:buClr>
                <a:schemeClr val="tx2"/>
              </a:buClr>
            </a:pPr>
            <a:endParaRPr lang="uk-UA" b="1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Дохід від надання послуг по благоустрою МТГ – 1732,5 тис. 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uk-UA" b="1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Дохід від реалізації вторинної сировини – 50,0 тис. 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uk-UA" b="1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Інші доходи – 2050,1 тис. грн.:</a:t>
            </a:r>
          </a:p>
          <a:p>
            <a:pPr algn="just">
              <a:buClr>
                <a:schemeClr val="tx2"/>
              </a:buClr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- фінансова підтримка -   270,0 тис. грн.,</a:t>
            </a:r>
          </a:p>
          <a:p>
            <a:pPr algn="just">
              <a:buClr>
                <a:schemeClr val="tx2"/>
              </a:buClr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- дохід від безоплатно переданих основних засобів (амортизація) – 1780,1 тис. грн.</a:t>
            </a:r>
          </a:p>
          <a:p>
            <a:pPr algn="just">
              <a:buClr>
                <a:schemeClr val="tx2"/>
              </a:buClr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              </a:t>
            </a:r>
          </a:p>
          <a:p>
            <a:endParaRPr lang="uk-UA" dirty="0">
              <a:solidFill>
                <a:schemeClr val="accent1"/>
              </a:solidFill>
              <a:latin typeface="XM" panose="00000503030000020002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333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716BBF9C-23CB-4EE7-872F-E90C8515A6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6390310"/>
              </p:ext>
            </p:extLst>
          </p:nvPr>
        </p:nvGraphicFramePr>
        <p:xfrm>
          <a:off x="201038" y="353402"/>
          <a:ext cx="11789924" cy="6352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7338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062"/>
            <a:ext cx="3599695" cy="44493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94" y="6413062"/>
            <a:ext cx="3599695" cy="44493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89" y="6413062"/>
            <a:ext cx="3599695" cy="444938"/>
          </a:xfrm>
          <a:prstGeom prst="rect">
            <a:avLst/>
          </a:prstGeom>
        </p:spPr>
      </p:pic>
      <p:pic>
        <p:nvPicPr>
          <p:cNvPr id="22" name="Місце для вмісту 21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6" t="-3348" r="62212" b="8672"/>
          <a:stretch/>
        </p:blipFill>
        <p:spPr>
          <a:xfrm>
            <a:off x="10774868" y="6413062"/>
            <a:ext cx="1417597" cy="421073"/>
          </a:xfrm>
          <a:prstGeom prst="rect">
            <a:avLst/>
          </a:prstGeom>
        </p:spPr>
      </p:pic>
      <p:sp>
        <p:nvSpPr>
          <p:cNvPr id="43" name="AutoShape 2" descr="Картинки по запросу &quot;гроші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631921" y="194477"/>
            <a:ext cx="10573304" cy="823975"/>
          </a:xfrm>
        </p:spPr>
        <p:txBody>
          <a:bodyPr>
            <a:noAutofit/>
          </a:bodyPr>
          <a:lstStyle/>
          <a:p>
            <a:pPr algn="ctr"/>
            <a: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Витрати на реалізацію продукції (товарів, робіт, послуг)</a:t>
            </a:r>
            <a:b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</a:br>
            <a: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 на 2025 рік – 12023,0 тис. грн.</a:t>
            </a:r>
          </a:p>
        </p:txBody>
      </p:sp>
      <p:graphicFrame>
        <p:nvGraphicFramePr>
          <p:cNvPr id="17" name="Діаграма 16"/>
          <p:cNvGraphicFramePr/>
          <p:nvPr>
            <p:extLst>
              <p:ext uri="{D42A27DB-BD31-4B8C-83A1-F6EECF244321}">
                <p14:modId xmlns:p14="http://schemas.microsoft.com/office/powerpoint/2010/main" val="3305441875"/>
              </p:ext>
            </p:extLst>
          </p:nvPr>
        </p:nvGraphicFramePr>
        <p:xfrm>
          <a:off x="5097294" y="1391313"/>
          <a:ext cx="6856166" cy="4996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Прямокутник 22"/>
          <p:cNvSpPr/>
          <p:nvPr/>
        </p:nvSpPr>
        <p:spPr>
          <a:xfrm>
            <a:off x="238540" y="1603512"/>
            <a:ext cx="459850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Пально-мастильні матеріали – 2744,0 тис. грн.;</a:t>
            </a:r>
            <a:endParaRPr lang="uk-UA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Запасні частини та матеріали – 928,0 тис. грн.;</a:t>
            </a:r>
            <a:endParaRPr lang="uk-UA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Оплата праці з нарахуванням – 3329,0 тис.грн.;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Послуги сторонніх організацій (чищення снігу, розвезення щебня, ремонт ОЗ) – 922,0 </a:t>
            </a:r>
            <a:r>
              <a:rPr lang="uk-UA" b="1" dirty="0" err="1">
                <a:latin typeface="XM" panose="00000503030000020002" pitchFamily="50" charset="0"/>
                <a:ea typeface="Calibri" panose="020F0502020204030204" pitchFamily="34" charset="0"/>
              </a:rPr>
              <a:t>тис.грн</a:t>
            </a: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Амортизація основних засобів – 1724,0 </a:t>
            </a:r>
            <a:r>
              <a:rPr lang="uk-UA" b="1" dirty="0" err="1">
                <a:latin typeface="XM" panose="00000503030000020002" pitchFamily="50" charset="0"/>
                <a:ea typeface="Calibri" panose="020F0502020204030204" pitchFamily="34" charset="0"/>
              </a:rPr>
              <a:t>тис.грн</a:t>
            </a: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Інші витрати (</a:t>
            </a:r>
            <a:r>
              <a:rPr lang="uk-UA" b="1" dirty="0" err="1">
                <a:latin typeface="XM" panose="00000503030000020002" pitchFamily="50" charset="0"/>
                <a:ea typeface="Calibri" panose="020F0502020204030204" pitchFamily="34" charset="0"/>
              </a:rPr>
              <a:t>екоподаток</a:t>
            </a: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, комісійні банку) – 310,0 </a:t>
            </a:r>
            <a:r>
              <a:rPr lang="uk-UA" b="1" dirty="0" err="1">
                <a:latin typeface="XM" panose="00000503030000020002" pitchFamily="50" charset="0"/>
                <a:ea typeface="Calibri" panose="020F0502020204030204" pitchFamily="34" charset="0"/>
              </a:rPr>
              <a:t>тис.грн</a:t>
            </a: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Адміністративні витрати – 1671,0 тис.грн.;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Витрати на збут (контролери) – 395,0 тис. грн.</a:t>
            </a:r>
            <a:endParaRPr lang="uk-UA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endParaRPr lang="uk-UA" dirty="0">
              <a:solidFill>
                <a:schemeClr val="accent1"/>
              </a:solidFill>
              <a:latin typeface="XM" panose="00000503030000020002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071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716BBF9C-23CB-4EE7-872F-E90C8515A6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6762676"/>
              </p:ext>
            </p:extLst>
          </p:nvPr>
        </p:nvGraphicFramePr>
        <p:xfrm>
          <a:off x="267852" y="252919"/>
          <a:ext cx="11789924" cy="6352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5582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062"/>
            <a:ext cx="3599695" cy="44493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94" y="6413062"/>
            <a:ext cx="3599695" cy="44493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89" y="6413062"/>
            <a:ext cx="3599695" cy="444938"/>
          </a:xfrm>
          <a:prstGeom prst="rect">
            <a:avLst/>
          </a:prstGeom>
        </p:spPr>
      </p:pic>
      <p:pic>
        <p:nvPicPr>
          <p:cNvPr id="22" name="Місце для вмісту 21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6" t="-3348" r="62212" b="8672"/>
          <a:stretch/>
        </p:blipFill>
        <p:spPr>
          <a:xfrm>
            <a:off x="10774868" y="6413062"/>
            <a:ext cx="1417597" cy="421073"/>
          </a:xfrm>
          <a:prstGeom prst="rect">
            <a:avLst/>
          </a:prstGeom>
        </p:spPr>
      </p:pic>
      <p:sp>
        <p:nvSpPr>
          <p:cNvPr id="43" name="AutoShape 2" descr="Картинки по запросу &quot;гроші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683580" y="404283"/>
            <a:ext cx="11078843" cy="735635"/>
          </a:xfrm>
        </p:spPr>
        <p:txBody>
          <a:bodyPr>
            <a:noAutofit/>
          </a:bodyPr>
          <a:lstStyle/>
          <a:p>
            <a:pPr algn="ctr"/>
            <a: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В 2025 році пріоритетними завданнями є :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4051168679"/>
              </p:ext>
            </p:extLst>
          </p:nvPr>
        </p:nvGraphicFramePr>
        <p:xfrm>
          <a:off x="429577" y="993913"/>
          <a:ext cx="11523884" cy="5197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407729425"/>
      </p:ext>
    </p:extLst>
  </p:cSld>
  <p:clrMapOvr>
    <a:masterClrMapping/>
  </p:clrMapOvr>
</p:sld>
</file>

<file path=ppt/theme/theme1.xml><?xml version="1.0" encoding="utf-8"?>
<a:theme xmlns:a="http://schemas.openxmlformats.org/drawingml/2006/main" name="агенція">
  <a:themeElements>
    <a:clrScheme name="кольори агенція 1">
      <a:dk1>
        <a:srgbClr val="002060"/>
      </a:dk1>
      <a:lt1>
        <a:sysClr val="window" lastClr="FFFFFF"/>
      </a:lt1>
      <a:dk2>
        <a:srgbClr val="1C9BA8"/>
      </a:dk2>
      <a:lt2>
        <a:srgbClr val="E7E6E6"/>
      </a:lt2>
      <a:accent1>
        <a:srgbClr val="CB2D3E"/>
      </a:accent1>
      <a:accent2>
        <a:srgbClr val="1C9BA8"/>
      </a:accent2>
      <a:accent3>
        <a:srgbClr val="A5A5A5"/>
      </a:accent3>
      <a:accent4>
        <a:srgbClr val="002060"/>
      </a:accent4>
      <a:accent5>
        <a:srgbClr val="FFFFFF"/>
      </a:accent5>
      <a:accent6>
        <a:srgbClr val="3DD0DF"/>
      </a:accent6>
      <a:hlink>
        <a:srgbClr val="CB2D3E"/>
      </a:hlink>
      <a:folHlink>
        <a:srgbClr val="E99FA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агенція" id="{56EA9E5A-D577-4B13-9AA9-311F9BD35AC0}" vid="{D4703EC5-0EEB-4BD6-B476-C24D74FD7CC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7205</TotalTime>
  <Words>367</Words>
  <Application>Microsoft Office PowerPoint</Application>
  <PresentationFormat>Широкоэкранный</PresentationFormat>
  <Paragraphs>58</Paragraphs>
  <Slides>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XM</vt:lpstr>
      <vt:lpstr>XM Bold</vt:lpstr>
      <vt:lpstr>агенція</vt:lpstr>
      <vt:lpstr>Презентация PowerPoint</vt:lpstr>
      <vt:lpstr>Презентация PowerPoint</vt:lpstr>
      <vt:lpstr>Плановий дохід від наданих послуг на 2025 рік – 12183,4 тис. грн. </vt:lpstr>
      <vt:lpstr>Презентация PowerPoint</vt:lpstr>
      <vt:lpstr>Витрати на реалізацію продукції (товарів, робіт, послуг)  на 2025 рік – 12023,0 тис. грн.</vt:lpstr>
      <vt:lpstr>Презентация PowerPoint</vt:lpstr>
      <vt:lpstr>В 2025 році пріоритетними завданнями є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Герасимчук Леся Олександрівна</dc:creator>
  <cp:lastModifiedBy>user-tmr</cp:lastModifiedBy>
  <cp:revision>526</cp:revision>
  <cp:lastPrinted>2024-01-09T08:51:02Z</cp:lastPrinted>
  <dcterms:created xsi:type="dcterms:W3CDTF">2018-10-02T11:40:30Z</dcterms:created>
  <dcterms:modified xsi:type="dcterms:W3CDTF">2024-12-23T08:39:15Z</dcterms:modified>
</cp:coreProperties>
</file>